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Poppins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Poppins SemiBold"/>
      <p:regular r:id="rId47"/>
      <p:bold r:id="rId48"/>
      <p:italic r:id="rId49"/>
      <p:boldItalic r:id="rId50"/>
    </p:embeddedFont>
    <p:embeddedFont>
      <p:font typeface="Rubik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PoppinsMedium-bold.fntdata"/><Relationship Id="rId43" Type="http://schemas.openxmlformats.org/officeDocument/2006/relationships/font" Target="fonts/PoppinsMedium-regular.fntdata"/><Relationship Id="rId46" Type="http://schemas.openxmlformats.org/officeDocument/2006/relationships/font" Target="fonts/PoppinsMedium-boldItalic.fntdata"/><Relationship Id="rId45" Type="http://schemas.openxmlformats.org/officeDocument/2006/relationships/font" Target="fonts/Poppin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SemiBold-bold.fntdata"/><Relationship Id="rId47" Type="http://schemas.openxmlformats.org/officeDocument/2006/relationships/font" Target="fonts/PoppinsSemiBold-regular.fntdata"/><Relationship Id="rId49" Type="http://schemas.openxmlformats.org/officeDocument/2006/relationships/font" Target="fonts/Poppi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Poppins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ubik-regular.fntdata"/><Relationship Id="rId50" Type="http://schemas.openxmlformats.org/officeDocument/2006/relationships/font" Target="fonts/PoppinsSemiBold-boldItalic.fntdata"/><Relationship Id="rId53" Type="http://schemas.openxmlformats.org/officeDocument/2006/relationships/font" Target="fonts/Rubik-italic.fntdata"/><Relationship Id="rId52" Type="http://schemas.openxmlformats.org/officeDocument/2006/relationships/font" Target="fonts/Rubik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Rubik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oshdata.me/iceberger.html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K_LDivergence/status/1337171919448182786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6b429e8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66b429e8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b525f8664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5b525f8664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WHAT… are we dealing with?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57b5b4e9a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557b5b4e9a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You’ve seen this iceberg metaphor. I’ve used this metaphor 100 times, I’ve criticized this metaphor.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d34da431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d34da431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This is an OLD metaphor (At LEAST 2009, with that EXACT image)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Things have changed a lot but we’re still thinking about old systems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069d4a8c0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069d4a8c0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dependencies now - that’s a supply chain attack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top isn’t “your code” - attackers don’t care about your code at all, the top is your direct dependencies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Your app is the boat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You can only directly control what’s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all of those, but you probably only know about the stuff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We just build software differently now than when this metaphor was invented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069d4a8c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069d4a8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NPM introduced 2010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 million packages (as of march 2023)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d34da431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d34da431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Approaching 1,000,000 new packages per 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Proposal to do security reviews on 10,000 open source projects per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this explosion has led up to…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d7b60dd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d7b60dd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Predictable consequence: HUGE increase in supply chain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tightly correlated with the explosion in transitive deps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don’t believe in coincidences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d34da431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d34da43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Note: only 65% of respondents indicated that “identifying applications” was part of their role in log4j response.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could fix stuff faster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help, a LOT, but…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aren’t a silver bullet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Scanners aren’t perfect (can’t penetrate all binary blobs)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all SBOMs are equal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aren’t ubiquitous (yet) Nobody really supplies SBOMs (yet) and it’s not easy to consume them when producing your own SBOMs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are more accurate when the supplier produces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 Management is 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really clear what the end game is but generating them is better than doing nothing, figure out the details later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Any SBOM generated before an actual build is suspect (transitive deps)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 everywhere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d34da431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d34da431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we talked about what you’re consuming, next is WHO are you getting it from?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57b5b4e9a_5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557b5b4e9a_5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everyone know who daniel 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guy is NOT your supplier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 has tons of these stories, AND he’s not unique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b525f8664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b525f8664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Anchore is working to secure the software supply chain</a:t>
            </a:r>
            <a:endParaRPr sz="12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We sponsor open source projects SYFT and GRYPE</a:t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069d4a8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069d4a8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Open Source is a RESOURCE, not a VENDOR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can’t yell at the tree because you don’t like the wood.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 yell at a vendor who is processing trees and selling you lumber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d7b60dd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7d7b60dd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a LOT of single-maintainer projects out there, and you’re probably consuming a lot of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brings us to the last lesson: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069d4a8c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069d4a8c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Ok finally, HOW are we going to make sense of this and move forward?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b525f86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5b525f86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posted this in December 2021 right after log4shell dropped, a year later I basically gave up and said this was completely wrong, and now another year later I think it may end up being correct, ultimately.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CVEs and the NVD in general were designed back in the stone ages of development, before that iceberg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world has changed and they haven’t evolved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CVSS Scores are getting to be like NPS scores, everything is effectively a 10 or a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Having a scale from 0 to 10 projects nuance and sophistication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nobody is actually doing the work necessary to determine impacts with that level of granularity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8069d4a8c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8069d4a8c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Let’s go back and talk about Curl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a recent blog post from 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 transparency or accountability (</a:t>
            </a:r>
            <a:r>
              <a:rPr lang="en">
                <a:solidFill>
                  <a:schemeClr val="dk1"/>
                </a:solidFill>
              </a:rPr>
              <a:t>It’s a 2020 advisory just filed in 2023)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score is not connected to reality (9.8!)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not even a security vulnerability!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OK, If Not CVSS, Then What?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GHSAs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Github advisories start with CVE data but enhance it, there’s a transparent process for discussion and refinement)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CISA KEV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EPSS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GitHub Insights and other project health metrics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d7b60dd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d7b60dd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Health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(currently) largely a manual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it’s getting a lot easier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see a lot of people asking for more data like this but they want stuff like positive IDs on contributors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think they can find boogeymen putting traps into open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</a:t>
            </a:r>
            <a:r>
              <a:rPr lang="en">
                <a:solidFill>
                  <a:schemeClr val="dk1"/>
                </a:solidFill>
              </a:rPr>
              <a:t>Evaluating project health isn’t directly about safety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happens when it hits the fan?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Are the projects you’re depending on healthy, will the be able to react, can you work with them?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d34da43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7d34da43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069d4a8c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069d4a8c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Radioactive disasters take forever to clean up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It’s hard to know what’s in our own software, it’s even harder for other people’s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data we consume today is bad, but improvements are emerging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069d4a8c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069d4a8c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d7b60dd8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7d7b60dd8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069d4a8c0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069d4a8c0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not going to give away all the good stuff here on the first slide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d7b60dd8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d7b60dd8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d34da431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d34da431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b2268887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8b2268887e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7b5b4e9a_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57b5b4e9a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https://joshdata.me/iceberger.html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d7b60dd8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7d7b60dd8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https://twitter.com/K_LDivergence/status/1337171919448182786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d7b60dd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d7b60dd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Everyone wants a silver bullet, there’s not 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isn’t a utopian talk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is a lot of bad news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d34da43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d34da43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I’m going to start with the bad news and slowly get to the better news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… will this be over?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f74c4bb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f74c4bb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Fukishima Daiichi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thirty years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f74c4bb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f74c4bb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Chernobyl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1986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until 2065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d34da431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d34da431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2023: 40% of Log4j downloads still vulnerable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will still be causing problems a decade from 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So… WHEN will we be done? 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d7b60dd8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d7b60dd8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never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A Title Slide - Blue/Purple">
  <p:cSld name="CUSTOM_3_1_1_2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A - Body Content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B - Body Content + Image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" name="Google Shape;64;p12"/>
          <p:cNvSpPr/>
          <p:nvPr>
            <p:ph idx="2" type="pic"/>
          </p:nvPr>
        </p:nvSpPr>
        <p:spPr>
          <a:xfrm>
            <a:off x="4581000" y="12839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452300" y="12839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C -Two Column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523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>
            <a:off x="44909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D - Title Only">
  <p:cSld name="CUSTOM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E - Blank">
  <p:cSld name="CUSTOM_3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700" y="1594023"/>
            <a:ext cx="3654600" cy="1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830925" y="2789275"/>
            <a:ext cx="74823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 ">
  <p:cSld name="Title Slid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7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5" name="Google Shape;85;p17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57175" y="3601150"/>
            <a:ext cx="5046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154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175" y="1291050"/>
            <a:ext cx="82287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175" y="1291050"/>
            <a:ext cx="38484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2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B - Section Title (Purple)">
  <p:cSld name="TITLE_5_1_1_1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Slide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571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48320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7" name="Google Shape;117;p22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1" name="Google Shape;121;p23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6" name="Google Shape;126;p24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4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3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 Slide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39" name="Google Shape;139;p26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6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A - Title Slide - Blue/Green">
  <p:cSld name="CUSTOM_3_1_1_1_1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B - Section Title (Green) 1">
  <p:cSld name="TITLE_5_1_2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012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329184" y="495550"/>
            <a:ext cx="6519600" cy="4209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C - Solid Header (Blue)">
  <p:cSld name="CUSTOM_2">
    <p:bg>
      <p:bgPr>
        <a:noFill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D - Solid Header (Blue) - 2 column">
  <p:cSld name="CUSTOM_2_2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E - Solid Header (Blue) - with image">
  <p:cSld name="CUSTOM_2_2_1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>
            <p:ph idx="2" type="pic"/>
          </p:nvPr>
        </p:nvSpPr>
        <p:spPr>
          <a:xfrm>
            <a:off x="4581000" y="15125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2300" y="15125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F - Solid Header (Purple)">
  <p:cSld name="CUSTOM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6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C - Solid Header (Green)">
  <p:cSld name="CUSTOM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SemiBold"/>
              <a:buNone/>
              <a:defRPr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Relationship Id="rId4" Type="http://schemas.openxmlformats.org/officeDocument/2006/relationships/hyperlink" Target="mailto:pvn@mas.t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nchore.com/slack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zdnet.com/article/log4j-flaw-why-it-will-still-be-causing-problems-a-decade-from-now/" TargetMode="External"/><Relationship Id="rId4" Type="http://schemas.openxmlformats.org/officeDocument/2006/relationships/hyperlink" Target="https://securityintelligence.com/articles/log4j-downloads-vulnerable/" TargetMode="External"/><Relationship Id="rId9" Type="http://schemas.openxmlformats.org/officeDocument/2006/relationships/hyperlink" Target="https://www.linkedin.com/posts/novarese_log4j-log4shell-activity-6876206319238463488-8bEA?utm_source=share&amp;utm_medium=member_desktop" TargetMode="External"/><Relationship Id="rId5" Type="http://schemas.openxmlformats.org/officeDocument/2006/relationships/hyperlink" Target="https://www.slideshare.net/loriayre/open-source-library-system-software-free-is-just-the-tip-of-the-iceberg" TargetMode="External"/><Relationship Id="rId6" Type="http://schemas.openxmlformats.org/officeDocument/2006/relationships/hyperlink" Target="https://anchore.com/blog/open-source-is-bigger-than-you-imagine/" TargetMode="External"/><Relationship Id="rId7" Type="http://schemas.openxmlformats.org/officeDocument/2006/relationships/hyperlink" Target="https://anchore.com/log4j/" TargetMode="External"/><Relationship Id="rId8" Type="http://schemas.openxmlformats.org/officeDocument/2006/relationships/hyperlink" Target="https://twitter.com/CubicleApril/status/1469825942684160004" TargetMode="External"/><Relationship Id="rId11" Type="http://schemas.openxmlformats.org/officeDocument/2006/relationships/hyperlink" Target="https://lists.haxx.se/pipermail/daniel/2023-September/000032.html" TargetMode="External"/><Relationship Id="rId10" Type="http://schemas.openxmlformats.org/officeDocument/2006/relationships/hyperlink" Target="https://twitter.com/bagder/status/148467292403661619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advisories" TargetMode="External"/><Relationship Id="rId4" Type="http://schemas.openxmlformats.org/officeDocument/2006/relationships/hyperlink" Target="https://docs.github.com/en/issues/planning-and-tracking-with-projects/viewing-insights-from-your-project/about-insights-for-projects" TargetMode="External"/><Relationship Id="rId9" Type="http://schemas.openxmlformats.org/officeDocument/2006/relationships/hyperlink" Target="https://arxiv.org/abs/2308.15259" TargetMode="External"/><Relationship Id="rId5" Type="http://schemas.openxmlformats.org/officeDocument/2006/relationships/hyperlink" Target="https://www.linkedin.com/pulse/cves-cwes-cvss-its-discontents-sherif-mansour" TargetMode="External"/><Relationship Id="rId6" Type="http://schemas.openxmlformats.org/officeDocument/2006/relationships/hyperlink" Target="https://opensourcesecurity.io/2023/09/10/episode-392-curl-and-the-calamity-of-cve/" TargetMode="External"/><Relationship Id="rId7" Type="http://schemas.openxmlformats.org/officeDocument/2006/relationships/hyperlink" Target="https://www.softwaremaxims.com/blog/not-a-supplier" TargetMode="External"/><Relationship Id="rId8" Type="http://schemas.openxmlformats.org/officeDocument/2006/relationships/hyperlink" Target="https://opensourcesecuritypodcast.libsyn.com/episode-365-i-am-not-your-supplier-with-thomas-depierre" TargetMode="External"/><Relationship Id="rId11" Type="http://schemas.openxmlformats.org/officeDocument/2006/relationships/hyperlink" Target="https://github.com/pvnovarese/2022-devopsdays" TargetMode="External"/><Relationship Id="rId10" Type="http://schemas.openxmlformats.org/officeDocument/2006/relationships/hyperlink" Target="https://www.youtube.com/watch?v=PlNtIL_oN0k" TargetMode="External"/><Relationship Id="rId13" Type="http://schemas.openxmlformats.org/officeDocument/2006/relationships/hyperlink" Target="https://daniel.haxx.se/blog/2023/08/26/cve-2020-19909-is-everything-that-is-wrong-with-cves/" TargetMode="External"/><Relationship Id="rId12" Type="http://schemas.openxmlformats.org/officeDocument/2006/relationships/hyperlink" Target="https://insights.sei.cmu.edu/blog/probably-dont-rely-on-epss-yet/" TargetMode="External"/><Relationship Id="rId15" Type="http://schemas.openxmlformats.org/officeDocument/2006/relationships/hyperlink" Target="https://www.first.org/epss/" TargetMode="External"/><Relationship Id="rId14" Type="http://schemas.openxmlformats.org/officeDocument/2006/relationships/hyperlink" Target="https://www.cisa.gov/known-exploited-vulnerabilities-catalog" TargetMode="External"/><Relationship Id="rId16" Type="http://schemas.openxmlformats.org/officeDocument/2006/relationships/hyperlink" Target="https://www.linkedin.com/posts/aph10_sbom-softwaresupplychainsecurity-vex-activity-7108017924384137216-VARV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loudsecurityalliance.org/blog/2021/12/14/dealing-with-log4shell-aka-cve-2021-44228-aka-the-log4j-version-2/" TargetMode="External"/><Relationship Id="rId4" Type="http://schemas.openxmlformats.org/officeDocument/2006/relationships/hyperlink" Target="https://cloudsecurityalliance.org/blog/2021/12/16/keeping-up-with-log4shell-aka-cve-2021-44228-aka-the-log4j-version-2/" TargetMode="External"/><Relationship Id="rId5" Type="http://schemas.openxmlformats.org/officeDocument/2006/relationships/hyperlink" Target="https://twitter.com/sirifu4k1/status/1468951859381485573" TargetMode="External"/><Relationship Id="rId6" Type="http://schemas.openxmlformats.org/officeDocument/2006/relationships/hyperlink" Target="https://twitter.com/CattusGlavo/status/1469010118163374089" TargetMode="External"/><Relationship Id="rId7" Type="http://schemas.openxmlformats.org/officeDocument/2006/relationships/hyperlink" Target="https://github.com/apache/logging-log4j2/pull/608" TargetMode="External"/><Relationship Id="rId8" Type="http://schemas.openxmlformats.org/officeDocument/2006/relationships/hyperlink" Target="https://twitter.com/eastdakota/status/1469800951351427073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29172" y="936925"/>
            <a:ext cx="84558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Lessons of Log4shell</a:t>
            </a:r>
            <a:endParaRPr/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329184" y="2797175"/>
            <a:ext cx="5481300" cy="8313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the Next Zero-Day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ctrTitle"/>
          </p:nvPr>
        </p:nvSpPr>
        <p:spPr>
          <a:xfrm>
            <a:off x="329175" y="512175"/>
            <a:ext cx="77055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2: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</a:t>
            </a:r>
            <a:endParaRPr sz="5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>
            <p:ph idx="4294967295"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Risk in</a:t>
            </a:r>
            <a:r>
              <a:rPr lang="en"/>
              <a:t> the Software Supply Chain</a:t>
            </a:r>
            <a:endParaRPr/>
          </a:p>
        </p:txBody>
      </p:sp>
      <p:sp>
        <p:nvSpPr>
          <p:cNvPr id="220" name="Google Shape;220;p37"/>
          <p:cNvSpPr txBox="1"/>
          <p:nvPr>
            <p:ph idx="4294967295" type="title"/>
          </p:nvPr>
        </p:nvSpPr>
        <p:spPr>
          <a:xfrm>
            <a:off x="380975" y="2054250"/>
            <a:ext cx="25899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 in the Software Supply Chain</a:t>
            </a:r>
            <a:endParaRPr b="1" sz="2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37"/>
          <p:cNvSpPr txBox="1"/>
          <p:nvPr>
            <p:ph idx="4294967295" type="title"/>
          </p:nvPr>
        </p:nvSpPr>
        <p:spPr>
          <a:xfrm>
            <a:off x="6860275" y="2610175"/>
            <a:ext cx="1977900" cy="1006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37"/>
          <p:cNvSpPr txBox="1"/>
          <p:nvPr>
            <p:ph idx="4294967295" type="title"/>
          </p:nvPr>
        </p:nvSpPr>
        <p:spPr>
          <a:xfrm>
            <a:off x="4182425" y="818675"/>
            <a:ext cx="1122900" cy="3582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37"/>
          <p:cNvSpPr txBox="1"/>
          <p:nvPr>
            <p:ph idx="4294967295" type="title"/>
          </p:nvPr>
        </p:nvSpPr>
        <p:spPr>
          <a:xfrm>
            <a:off x="3555425" y="1447000"/>
            <a:ext cx="23769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suppliers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60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 contain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high risk vulnerabilities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37"/>
          <p:cNvSpPr txBox="1"/>
          <p:nvPr>
            <p:ph idx="4294967295" type="title"/>
          </p:nvPr>
        </p:nvSpPr>
        <p:spPr>
          <a:xfrm>
            <a:off x="3763175" y="3191000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makes up 75%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of applications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6474825" y="1444975"/>
            <a:ext cx="323400" cy="3337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 rot="-5400000">
            <a:off x="4307075" y="1866800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 txBox="1"/>
          <p:nvPr>
            <p:ph idx="4294967295" type="title"/>
          </p:nvPr>
        </p:nvSpPr>
        <p:spPr>
          <a:xfrm>
            <a:off x="5290650" y="2279425"/>
            <a:ext cx="1122900" cy="20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Log4j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7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idx="4294967295" type="title"/>
          </p:nvPr>
        </p:nvSpPr>
        <p:spPr>
          <a:xfrm>
            <a:off x="6849750" y="2402200"/>
            <a:ext cx="1977900" cy="757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39"/>
          <p:cNvSpPr txBox="1"/>
          <p:nvPr>
            <p:ph idx="4294967295" type="title"/>
          </p:nvPr>
        </p:nvSpPr>
        <p:spPr>
          <a:xfrm>
            <a:off x="4154825" y="695625"/>
            <a:ext cx="1214100" cy="485100"/>
          </a:xfrm>
          <a:prstGeom prst="rect">
            <a:avLst/>
          </a:prstGeom>
          <a:solidFill>
            <a:srgbClr val="F3F3F3">
              <a:alpha val="486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Direct Dependencies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39"/>
          <p:cNvSpPr/>
          <p:nvPr/>
        </p:nvSpPr>
        <p:spPr>
          <a:xfrm>
            <a:off x="6474825" y="779950"/>
            <a:ext cx="323400" cy="4002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 txBox="1"/>
          <p:nvPr>
            <p:ph idx="4294967295" type="title"/>
          </p:nvPr>
        </p:nvSpPr>
        <p:spPr>
          <a:xfrm>
            <a:off x="3940625" y="2635300"/>
            <a:ext cx="1642500" cy="593700"/>
          </a:xfrm>
          <a:prstGeom prst="rect">
            <a:avLst/>
          </a:prstGeom>
          <a:solidFill>
            <a:srgbClr val="F3F3F3">
              <a:alpha val="486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Transitive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39"/>
          <p:cNvSpPr/>
          <p:nvPr/>
        </p:nvSpPr>
        <p:spPr>
          <a:xfrm rot="-5400000">
            <a:off x="4343525" y="1406200"/>
            <a:ext cx="826200" cy="16320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/>
          <p:nvPr/>
        </p:nvSpPr>
        <p:spPr>
          <a:xfrm>
            <a:off x="2859850" y="29250"/>
            <a:ext cx="62457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3" y="82500"/>
            <a:ext cx="6053276" cy="497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/>
          <p:nvPr/>
        </p:nvSpPr>
        <p:spPr>
          <a:xfrm>
            <a:off x="2414188" y="29250"/>
            <a:ext cx="66882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1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NEW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00" y="133788"/>
            <a:ext cx="6527774" cy="48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/>
          <p:nvPr/>
        </p:nvSpPr>
        <p:spPr>
          <a:xfrm>
            <a:off x="1829550" y="182100"/>
            <a:ext cx="5484900" cy="477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26" y="238963"/>
            <a:ext cx="5346350" cy="4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1063625" y="214325"/>
            <a:ext cx="7008900" cy="46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63" y="305538"/>
            <a:ext cx="6850076" cy="45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Who</a:t>
            </a:r>
            <a:endParaRPr sz="5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50" y="0"/>
            <a:ext cx="7509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13" y="1785250"/>
            <a:ext cx="2718250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452350" y="2306914"/>
            <a:ext cx="7608900" cy="1674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Paul 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Principal</a:t>
            </a:r>
            <a:r>
              <a:rPr lang="en" sz="2400">
                <a:solidFill>
                  <a:srgbClr val="000000"/>
                </a:solidFill>
              </a:rPr>
              <a:t> Solutions Architect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Anchore, Inc.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github.com/pvnovarese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Fediverse: </a:t>
            </a:r>
            <a:r>
              <a:rPr lang="en" sz="2400">
                <a:solidFill>
                  <a:srgbClr val="000000"/>
                </a:solidFill>
              </a:rPr>
              <a:t>@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pvn@mas.to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cxnSp>
        <p:nvCxnSpPr>
          <p:cNvPr id="155" name="Google Shape;155;p28"/>
          <p:cNvCxnSpPr/>
          <p:nvPr/>
        </p:nvCxnSpPr>
        <p:spPr>
          <a:xfrm flipH="1">
            <a:off x="5075400" y="4180450"/>
            <a:ext cx="1276800" cy="701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/>
          <p:nvPr/>
        </p:nvSpPr>
        <p:spPr>
          <a:xfrm>
            <a:off x="4927300" y="2460525"/>
            <a:ext cx="3973500" cy="220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6"/>
          <p:cNvSpPr/>
          <p:nvPr/>
        </p:nvSpPr>
        <p:spPr>
          <a:xfrm>
            <a:off x="63625" y="1803513"/>
            <a:ext cx="4215000" cy="285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thinking about open source like  a vendor</a:t>
            </a:r>
            <a:endParaRPr/>
          </a:p>
        </p:txBody>
      </p:sp>
      <p:sp>
        <p:nvSpPr>
          <p:cNvPr id="286" name="Google Shape;286;p46"/>
          <p:cNvSpPr txBox="1"/>
          <p:nvPr/>
        </p:nvSpPr>
        <p:spPr>
          <a:xfrm>
            <a:off x="97825" y="1215175"/>
            <a:ext cx="41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</a:t>
            </a:r>
            <a:endParaRPr sz="3000"/>
          </a:p>
        </p:txBody>
      </p:sp>
      <p:sp>
        <p:nvSpPr>
          <p:cNvPr id="287" name="Google Shape;287;p46"/>
          <p:cNvSpPr txBox="1"/>
          <p:nvPr/>
        </p:nvSpPr>
        <p:spPr>
          <a:xfrm>
            <a:off x="5123650" y="1691100"/>
            <a:ext cx="35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 t</a:t>
            </a:r>
            <a:r>
              <a:rPr lang="en" sz="3000"/>
              <a:t>his</a:t>
            </a:r>
            <a:endParaRPr sz="3000"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5" y="1879975"/>
            <a:ext cx="4061005" cy="270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250" y="2556025"/>
            <a:ext cx="3831600" cy="20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/>
          <p:nvPr/>
        </p:nvSpPr>
        <p:spPr>
          <a:xfrm>
            <a:off x="2994125" y="125400"/>
            <a:ext cx="6149700" cy="48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125" y="195575"/>
            <a:ext cx="5991699" cy="47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Maintainers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47"/>
          <p:cNvSpPr/>
          <p:nvPr/>
        </p:nvSpPr>
        <p:spPr>
          <a:xfrm rot="1196453">
            <a:off x="3693442" y="397555"/>
            <a:ext cx="1147924" cy="5001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7"/>
          <p:cNvSpPr txBox="1"/>
          <p:nvPr/>
        </p:nvSpPr>
        <p:spPr>
          <a:xfrm>
            <a:off x="4892300" y="502800"/>
            <a:ext cx="384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THIS IS NOT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THE AXIS!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How</a:t>
            </a:r>
            <a:endParaRPr sz="5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/>
          <p:nvPr/>
        </p:nvSpPr>
        <p:spPr>
          <a:xfrm>
            <a:off x="1266300" y="45450"/>
            <a:ext cx="6611400" cy="50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98" y="110416"/>
            <a:ext cx="6445627" cy="492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/>
          <p:nvPr/>
        </p:nvSpPr>
        <p:spPr>
          <a:xfrm>
            <a:off x="1093800" y="117600"/>
            <a:ext cx="6956400" cy="490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413" y="282388"/>
            <a:ext cx="6765175" cy="457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/>
          <p:nvPr/>
        </p:nvSpPr>
        <p:spPr>
          <a:xfrm>
            <a:off x="-32050" y="0"/>
            <a:ext cx="9176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7" y="131559"/>
            <a:ext cx="8900326" cy="488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Recap, Notes, &amp;c.</a:t>
            </a:r>
            <a:endParaRPr sz="5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332" name="Google Shape;332;p53"/>
          <p:cNvSpPr txBox="1"/>
          <p:nvPr/>
        </p:nvSpPr>
        <p:spPr>
          <a:xfrm>
            <a:off x="1311375" y="1464225"/>
            <a:ext cx="69594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Log4Shell is radioactive and immortal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How software gets made has changed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what’s in our software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who is supplying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have to change how we evaluate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GitHub is uniquely positioned 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Think about risk in the general case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/>
        </p:nvSpPr>
        <p:spPr>
          <a:xfrm>
            <a:off x="8017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https://github.com/anchore/syft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47641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https://github.com/anchore/grype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14247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Syft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54"/>
          <p:cNvSpPr txBox="1"/>
          <p:nvPr/>
        </p:nvSpPr>
        <p:spPr>
          <a:xfrm>
            <a:off x="53871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Grype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1096050" y="2473625"/>
            <a:ext cx="69519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Let us know if you like it by giving us a star on GitHub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Get an invite to our open source community Slack at  </a:t>
            </a: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https://anchore.com/slack/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These slides and lab examples archived here: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https://github.com/pvnovarese/2023-09-lessons-of-log4shell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54"/>
          <p:cNvSpPr txBox="1"/>
          <p:nvPr/>
        </p:nvSpPr>
        <p:spPr>
          <a:xfrm>
            <a:off x="3275700" y="626075"/>
            <a:ext cx="22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Q&amp;A</a:t>
            </a:r>
            <a:endParaRPr sz="3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Footnotes </a:t>
            </a:r>
            <a:endParaRPr/>
          </a:p>
        </p:txBody>
      </p:sp>
      <p:sp>
        <p:nvSpPr>
          <p:cNvPr id="348" name="Google Shape;348;p55"/>
          <p:cNvSpPr txBox="1"/>
          <p:nvPr>
            <p:ph idx="1" type="body"/>
          </p:nvPr>
        </p:nvSpPr>
        <p:spPr>
          <a:xfrm>
            <a:off x="452300" y="1283975"/>
            <a:ext cx="80808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6 (Log4Shell will still be causing problems a decade from now):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https://www.zdnet.com/article/log4j-flaw-why-it-will-still-be-causing-problems-a-decade-from-now/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6 (40% of Log4j downloads still vulnerable):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https://securityintelligence.com/articles/log4j-downloads-vulnerable/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10 (possible origin of the iceberg):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https://www.slideshare.net/loriayre/open-source-library-system-software-free-is-just-the-tip-of-the-iceberg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Slides 12,13, 22 (Open Source is Bigger Than You Can Imagine):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https://anchore.com/blog/open-source-is-bigger-than-you-imagine/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14 (log4j survey etc):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https://anchore.com/log4j/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18: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https://twitter.com/CubicleApril/status/1469825942684160004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https://www.linkedin.com/posts/novarese_log4j-log4shell-activity-6876206319238463488-8bEA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/>
              <a:t>Slide 26:</a:t>
            </a:r>
            <a:br>
              <a:rPr lang="en" sz="700"/>
            </a:br>
            <a:r>
              <a:rPr lang="en" sz="700" u="sng">
                <a:solidFill>
                  <a:schemeClr val="hlink"/>
                </a:solidFill>
                <a:hlinkClick r:id="rId10"/>
              </a:rPr>
              <a:t>https://twitter.com/bagder/status/1484672924036616195</a:t>
            </a:r>
            <a:r>
              <a:rPr lang="en" sz="700"/>
              <a:t> </a:t>
            </a:r>
            <a:br>
              <a:rPr lang="en" sz="700"/>
            </a:br>
            <a:r>
              <a:rPr lang="en" sz="700" u="sng">
                <a:solidFill>
                  <a:schemeClr val="hlink"/>
                </a:solidFill>
                <a:hlinkClick r:id="rId11"/>
              </a:rPr>
              <a:t>https://lists.haxx.se/pipermail/daniel/2023-September/000032.html</a:t>
            </a:r>
            <a:r>
              <a:rPr lang="en" sz="700"/>
              <a:t> 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457176" y="1431061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457176" y="22938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457176" y="3157263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1311375" y="1464225"/>
            <a:ext cx="695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When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1311375" y="2327045"/>
            <a:ext cx="620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What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1311375" y="3190461"/>
            <a:ext cx="6067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Who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457176" y="4004798"/>
            <a:ext cx="698100" cy="69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1311375" y="4037963"/>
            <a:ext cx="6594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How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354" name="Google Shape;354;p56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Advisory Database: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https://github.com/advisories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Insights: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https://docs.github.com/en/issues/planning-and-tracking-with-projects/viewing-insights-from-your-project/about-insights-for-projects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CVEs CWEs CVSS and It's Discontents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https://www.linkedin.com/pulse/cves-cwes-cvss-its-discontents-sherif-mansour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 Source Security Podcast Episode 392 – Curl and the calamity of CVE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https://opensourcesecurity.io/2023/09/10/episode-392-curl-and-the-calamity-of-cve/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 am not a Supplier: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https://www.softwaremaxims.com/blog/not-a-supplier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https://opensourcesecuritypodcast.libsyn.com/episode-365-i-am-not-your-supplier-with-thomas-depierre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Shedding Light on CVSS Scoring Inconsistencies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https://arxiv.org/abs/2308.15259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55" name="Google Shape;355;p56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previous DevOpsDays 2022 talk (Learn From Log4Shell):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https://www.youtube.com/watch?v=PlNtIL_oN0k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https://github.com/pvnovarese/2022-devopsdays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Probably Don’t Rely on EPSS Yet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https://insights.sei.cmu.edu/blog/probably-dont-rely-on-epss-yet/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CVE-2020-19909 is everything that is wrong with CVEs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https://daniel.haxx.se/blog/2023/08/26/cve-2020-19909-is-everything-that-is-wrong-with-cves/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CISA Known Exploited Vulnerability Catalog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https://www.cisa.gov/known-exploited-vulnerabilities-catalog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Exploit Prediction Scoring System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https://www.first.org/epss/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 SBOMS Need VEX?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6"/>
              </a:rPr>
              <a:t>https://www.linkedin.com/posts/aph10_sbom-softwaresupplychainsecurity-vex-activity-7108017924384137216-VARV/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Log4Shell </a:t>
            </a: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361" name="Google Shape;361;p57"/>
          <p:cNvSpPr txBox="1"/>
          <p:nvPr/>
        </p:nvSpPr>
        <p:spPr>
          <a:xfrm>
            <a:off x="329175" y="1334825"/>
            <a:ext cx="80043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Dealing with log4shell (detection, mitigation, workarounds):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https://cloudsecurityalliance.org/blog/2021/12/14/dealing-with-log4shell-aka-cve-2021-44228-aka-the-log4j-version-2/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Keeping up with log4shell (post mortem)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https://cloudsecurityalliance.org/blog/2021/12/16/keeping-up-with-log4shell-aka-cve-2021-44228-aka-the-log4j-version-2/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Mysterious tweet hinting at the exploit: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5"/>
              </a:rPr>
              <a:t>https://twitter.com/sirifu4k1/status/1468951859381485573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Another mysterious tweet: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https://twitter.com/CattusGlavo/status/1469010118163374089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“THE” pull request: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https://github.com/apache/logging-log4j2/pull/608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Cloudflare digs for evidence of pre-disclosure exploits in the wild: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8"/>
              </a:rPr>
              <a:t>https://twitter.com/eastdakota/status/1469800951351427073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idx="4294967295"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Appendix A</a:t>
            </a:r>
            <a:endParaRPr sz="5200"/>
          </a:p>
        </p:txBody>
      </p:sp>
      <p:sp>
        <p:nvSpPr>
          <p:cNvPr id="367" name="Google Shape;367;p58"/>
          <p:cNvSpPr txBox="1"/>
          <p:nvPr>
            <p:ph idx="1" type="subTitle"/>
          </p:nvPr>
        </p:nvSpPr>
        <p:spPr>
          <a:xfrm>
            <a:off x="329184" y="2797175"/>
            <a:ext cx="54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Bonus Slides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2338"/>
            <a:ext cx="3657601" cy="271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2" y="1210463"/>
            <a:ext cx="3657601" cy="2722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59"/>
          <p:cNvCxnSpPr>
            <a:stCxn id="372" idx="3"/>
            <a:endCxn id="373" idx="1"/>
          </p:cNvCxnSpPr>
          <p:nvPr/>
        </p:nvCxnSpPr>
        <p:spPr>
          <a:xfrm>
            <a:off x="3657601" y="2571746"/>
            <a:ext cx="18288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5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Aside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/>
          <p:nvPr/>
        </p:nvSpPr>
        <p:spPr>
          <a:xfrm>
            <a:off x="1701000" y="0"/>
            <a:ext cx="574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750" y="108587"/>
            <a:ext cx="5500900" cy="49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220950" y="74100"/>
            <a:ext cx="85902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50" y="194025"/>
            <a:ext cx="8342202" cy="46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ctrTitle"/>
          </p:nvPr>
        </p:nvSpPr>
        <p:spPr>
          <a:xfrm>
            <a:off x="329175" y="512175"/>
            <a:ext cx="72183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1: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When</a:t>
            </a:r>
            <a:endParaRPr sz="5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265300" y="327000"/>
            <a:ext cx="6170100" cy="16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Fukishima Daiichi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Incident: 2011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Cleanup: at LEAST thirty years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/>
        </p:nvSpPr>
        <p:spPr>
          <a:xfrm>
            <a:off x="314675" y="3109725"/>
            <a:ext cx="5701200" cy="160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Chernobyl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Incident: 1986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Cleanup: at LEAST until 2065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24115" y="73987"/>
            <a:ext cx="18163376" cy="49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/>
          <p:nvPr/>
        </p:nvSpPr>
        <p:spPr>
          <a:xfrm>
            <a:off x="158300" y="53300"/>
            <a:ext cx="5130000" cy="34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50" y="147975"/>
            <a:ext cx="5005501" cy="32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/>
          <p:nvPr/>
        </p:nvSpPr>
        <p:spPr>
          <a:xfrm>
            <a:off x="3795800" y="1161188"/>
            <a:ext cx="5245500" cy="19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550" y="1237001"/>
            <a:ext cx="5130001" cy="1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/>
          <p:nvPr/>
        </p:nvSpPr>
        <p:spPr>
          <a:xfrm>
            <a:off x="399625" y="2643100"/>
            <a:ext cx="6924000" cy="17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75" y="2743049"/>
            <a:ext cx="6752099" cy="15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/>
          <p:nvPr/>
        </p:nvSpPr>
        <p:spPr>
          <a:xfrm>
            <a:off x="524100" y="74113"/>
            <a:ext cx="80958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8" y="186363"/>
            <a:ext cx="7951325" cy="47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chore">
  <a:themeElements>
    <a:clrScheme name="Simple Light">
      <a:dk1>
        <a:srgbClr val="0F131F"/>
      </a:dk1>
      <a:lt1>
        <a:srgbClr val="333742"/>
      </a:lt1>
      <a:dk2>
        <a:srgbClr val="9AA7BC"/>
      </a:dk2>
      <a:lt2>
        <a:srgbClr val="F2F5F8"/>
      </a:lt2>
      <a:accent1>
        <a:srgbClr val="0E40C0"/>
      </a:accent1>
      <a:accent2>
        <a:srgbClr val="B3D0E1"/>
      </a:accent2>
      <a:accent3>
        <a:srgbClr val="B6B9DA"/>
      </a:accent3>
      <a:accent4>
        <a:srgbClr val="B5D9DE"/>
      </a:accent4>
      <a:accent5>
        <a:srgbClr val="E8DBBF"/>
      </a:accent5>
      <a:accent6>
        <a:srgbClr val="E9C3AF"/>
      </a:accent6>
      <a:hlink>
        <a:srgbClr val="0E40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